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37"/>
  </p:notesMasterIdLst>
  <p:handoutMasterIdLst>
    <p:handoutMasterId r:id="rId38"/>
  </p:handoutMasterIdLst>
  <p:sldIdLst>
    <p:sldId id="2360" r:id="rId4"/>
    <p:sldId id="2337" r:id="rId5"/>
    <p:sldId id="2119" r:id="rId6"/>
    <p:sldId id="2120" r:id="rId7"/>
    <p:sldId id="2122" r:id="rId8"/>
    <p:sldId id="2123" r:id="rId9"/>
    <p:sldId id="2133" r:id="rId10"/>
    <p:sldId id="2134" r:id="rId11"/>
    <p:sldId id="2336" r:id="rId12"/>
    <p:sldId id="2096" r:id="rId13"/>
    <p:sldId id="2356" r:id="rId14"/>
    <p:sldId id="2357" r:id="rId15"/>
    <p:sldId id="2358" r:id="rId16"/>
    <p:sldId id="2341" r:id="rId17"/>
    <p:sldId id="2342" r:id="rId18"/>
    <p:sldId id="2343" r:id="rId19"/>
    <p:sldId id="2344" r:id="rId20"/>
    <p:sldId id="2359" r:id="rId21"/>
    <p:sldId id="2345" r:id="rId22"/>
    <p:sldId id="2346" r:id="rId23"/>
    <p:sldId id="2361" r:id="rId24"/>
    <p:sldId id="2362" r:id="rId25"/>
    <p:sldId id="2363" r:id="rId26"/>
    <p:sldId id="2364" r:id="rId27"/>
    <p:sldId id="2365" r:id="rId28"/>
    <p:sldId id="2366" r:id="rId29"/>
    <p:sldId id="2367" r:id="rId30"/>
    <p:sldId id="2368" r:id="rId31"/>
    <p:sldId id="2369" r:id="rId32"/>
    <p:sldId id="2370" r:id="rId33"/>
    <p:sldId id="2371" r:id="rId34"/>
    <p:sldId id="2372" r:id="rId35"/>
    <p:sldId id="2305" r:id="rId36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66"/>
    <a:srgbClr val="00FF00"/>
    <a:srgbClr val="FF99FF"/>
    <a:srgbClr val="FF00FF"/>
    <a:srgbClr val="9900CC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832" autoAdjust="0"/>
    <p:restoredTop sz="93378" autoAdjust="0"/>
  </p:normalViewPr>
  <p:slideViewPr>
    <p:cSldViewPr>
      <p:cViewPr varScale="1">
        <p:scale>
          <a:sx n="59" d="100"/>
          <a:sy n="59" d="100"/>
        </p:scale>
        <p:origin x="115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commentAuthors" Target="commentAuthor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997611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43475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533889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106783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4092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67499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354267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80515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708279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272937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7451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2509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主受洗節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9600" spc="6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安慰我的百姓</a:t>
            </a:r>
            <a:endParaRPr lang="en-US" altLang="zh-TW" sz="9600" spc="600" dirty="0">
              <a:solidFill>
                <a:srgbClr val="FFFF00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zh-TW" sz="4000" spc="-300" dirty="0">
                <a:solidFill>
                  <a:schemeClr val="bg1"/>
                </a:solidFill>
                <a:ea typeface="華康儷中宋(P)" panose="02020500000000000000" pitchFamily="18" charset="-120"/>
              </a:rPr>
              <a:t>——</a:t>
            </a:r>
            <a:r>
              <a:rPr lang="en-US" altLang="zh-TW" sz="2800" spc="-300" dirty="0">
                <a:solidFill>
                  <a:schemeClr val="bg1"/>
                </a:solidFill>
                <a:ea typeface="華康儷中宋(P)" panose="02020500000000000000" pitchFamily="18" charset="-120"/>
              </a:rPr>
              <a:t> </a:t>
            </a:r>
            <a:r>
              <a:rPr lang="zh-TW" altLang="en-US" sz="4800" dirty="0">
                <a:solidFill>
                  <a:schemeClr val="bg1"/>
                </a:solidFill>
                <a:ea typeface="華康儷中宋(P)" panose="02020500000000000000" pitchFamily="18" charset="-120"/>
              </a:rPr>
              <a:t>哪裡有</a:t>
            </a:r>
            <a:r>
              <a:rPr lang="zh-TW" altLang="en-US" sz="5400" dirty="0">
                <a:solidFill>
                  <a:srgbClr val="00FF00"/>
                </a:solidFill>
                <a:ea typeface="華康儷中宋(P)" panose="02020500000000000000" pitchFamily="18" charset="-120"/>
              </a:rPr>
              <a:t>愛</a:t>
            </a:r>
            <a:r>
              <a:rPr lang="zh-TW" altLang="en-US" sz="4800" dirty="0">
                <a:solidFill>
                  <a:schemeClr val="bg1"/>
                </a:solidFill>
                <a:ea typeface="華康儷中宋(P)" panose="02020500000000000000" pitchFamily="18" charset="-120"/>
              </a:rPr>
              <a:t> 那裡就有</a:t>
            </a:r>
            <a:r>
              <a:rPr lang="zh-TW" altLang="en-US" sz="5400" dirty="0">
                <a:solidFill>
                  <a:srgbClr val="00FF00"/>
                </a:solidFill>
                <a:ea typeface="華康儷中宋(P)" panose="02020500000000000000" pitchFamily="18" charset="-120"/>
              </a:rPr>
              <a:t>天主</a:t>
            </a:r>
            <a:r>
              <a:rPr lang="en-US" altLang="zh-TW" sz="4000" spc="-300" dirty="0">
                <a:solidFill>
                  <a:schemeClr val="bg1"/>
                </a:solidFill>
                <a:ea typeface="華康儷中宋(P)" panose="02020500000000000000" pitchFamily="18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960482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475289"/>
          </a:xfrm>
          <a:solidFill>
            <a:schemeClr val="bg1"/>
          </a:solidFill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3800" dirty="0">
                <a:ea typeface="華康儷中黑" panose="020B0509000000000000" pitchFamily="49" charset="-120"/>
              </a:rPr>
              <a:t>你們安慰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安慰我的百姓吧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!</a:t>
            </a:r>
            <a:r>
              <a:rPr lang="en-US" altLang="zh-TW" sz="2600" dirty="0">
                <a:ea typeface="華康儷中黑" panose="020B0509000000000000" pitchFamily="49" charset="-120"/>
              </a:rPr>
              <a:t>Comfort ye my people!</a:t>
            </a:r>
            <a:br>
              <a:rPr lang="en-US" altLang="zh-TW" sz="2600" dirty="0">
                <a:ea typeface="華康儷中黑" panose="020B0509000000000000" pitchFamily="49" charset="-120"/>
              </a:rPr>
            </a:br>
            <a:r>
              <a:rPr lang="zh-TW" altLang="en-US" sz="3800" dirty="0">
                <a:ea typeface="華康儷中黑" panose="020B0509000000000000" pitchFamily="49" charset="-120"/>
              </a:rPr>
              <a:t>請大聲疾呼</a:t>
            </a:r>
            <a:r>
              <a:rPr lang="en-US" altLang="zh-TW" sz="3800" dirty="0">
                <a:ea typeface="華康儷中黑" panose="020B0509000000000000" pitchFamily="49" charset="-120"/>
              </a:rPr>
              <a:t>!</a:t>
            </a:r>
            <a:r>
              <a:rPr lang="zh-TW" altLang="en-US" sz="3800" dirty="0">
                <a:ea typeface="華康儷中黑" panose="020B0509000000000000" pitchFamily="49" charset="-120"/>
              </a:rPr>
              <a:t> 不要畏懼</a:t>
            </a:r>
            <a:r>
              <a:rPr lang="en-US" altLang="zh-TW" sz="3800" dirty="0">
                <a:ea typeface="華康儷中黑" panose="020B0509000000000000" pitchFamily="49" charset="-120"/>
              </a:rPr>
              <a:t>!</a:t>
            </a:r>
            <a:r>
              <a:rPr lang="zh-TW" altLang="en-US" sz="3800" dirty="0">
                <a:ea typeface="華康儷中黑" panose="020B0509000000000000" pitchFamily="49" charset="-120"/>
              </a:rPr>
              <a:t> 你們的天主來了</a:t>
            </a:r>
            <a:r>
              <a:rPr lang="en-US" altLang="zh-TW" sz="3800" dirty="0">
                <a:ea typeface="華康儷中黑" panose="020B0509000000000000" pitchFamily="49" charset="-120"/>
              </a:rPr>
              <a:t>!</a:t>
            </a:r>
            <a:r>
              <a:rPr lang="zh-TW" altLang="en-US" sz="3800" dirty="0">
                <a:ea typeface="華康儷中黑" panose="020B0509000000000000" pitchFamily="49" charset="-120"/>
              </a:rPr>
              <a:t>他必如牧羊人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牧放自己的羊群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 把牠們</a:t>
            </a:r>
            <a:br>
              <a:rPr lang="en-US" altLang="zh-TW" sz="3800" dirty="0">
                <a:ea typeface="華康儷中黑" panose="020B0509000000000000" pitchFamily="49" charset="-120"/>
              </a:rPr>
            </a:b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抱在自己的懷中</a:t>
            </a:r>
            <a:r>
              <a:rPr lang="en-US" altLang="zh-TW" sz="38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3800" dirty="0">
                <a:ea typeface="華康粗黑體" panose="020B0709000000000000" pitchFamily="49" charset="-120"/>
              </a:rPr>
              <a:t>要棄絕不虔敬的生活</a:t>
            </a:r>
            <a:r>
              <a:rPr lang="en-US" altLang="zh-TW" sz="3800" dirty="0">
                <a:ea typeface="華康粗黑體" panose="020B0709000000000000" pitchFamily="49" charset="-120"/>
              </a:rPr>
              <a:t>,</a:t>
            </a:r>
            <a:r>
              <a:rPr lang="zh-TW" altLang="en-US" sz="3800" dirty="0">
                <a:ea typeface="華康粗黑體" panose="020B0709000000000000" pitchFamily="49" charset="-120"/>
              </a:rPr>
              <a:t>和世俗的貪慾</a:t>
            </a:r>
            <a:r>
              <a:rPr lang="en-US" altLang="zh-TW" sz="3800" dirty="0">
                <a:ea typeface="華康粗黑體" panose="020B0709000000000000" pitchFamily="49" charset="-120"/>
              </a:rPr>
              <a:t>;</a:t>
            </a:r>
            <a:r>
              <a:rPr lang="zh-TW" altLang="en-US" sz="3800" dirty="0">
                <a:ea typeface="華康粗黑體" panose="020B0709000000000000" pitchFamily="49" charset="-120"/>
              </a:rPr>
              <a:t>而要有</a:t>
            </a:r>
            <a:r>
              <a:rPr lang="zh-TW" altLang="en-US" sz="3800" dirty="0">
                <a:solidFill>
                  <a:srgbClr val="FF0000"/>
                </a:solidFill>
                <a:ea typeface="華康粗黑體" panose="020B0709000000000000" pitchFamily="49" charset="-120"/>
              </a:rPr>
              <a:t>節制</a:t>
            </a:r>
            <a:r>
              <a:rPr lang="zh-TW" altLang="en-US" sz="3800" dirty="0">
                <a:ea typeface="華康粗黑體" panose="020B0709000000000000" pitchFamily="49" charset="-120"/>
              </a:rPr>
              <a:t>地</a:t>
            </a:r>
            <a:r>
              <a:rPr lang="en-US" altLang="zh-TW" sz="3800" dirty="0">
                <a:ea typeface="華康粗黑體" panose="020B07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粗黑體" panose="020B0709000000000000" pitchFamily="49" charset="-120"/>
              </a:rPr>
              <a:t>公正</a:t>
            </a:r>
            <a:r>
              <a:rPr lang="zh-TW" altLang="en-US" sz="3800" dirty="0">
                <a:ea typeface="華康粗黑體" panose="020B0709000000000000" pitchFamily="49" charset="-120"/>
              </a:rPr>
              <a:t>地</a:t>
            </a:r>
            <a:r>
              <a:rPr lang="en-US" altLang="zh-TW" sz="3800" dirty="0">
                <a:ea typeface="華康粗黑體" panose="020B07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粗黑體" panose="020B0709000000000000" pitchFamily="49" charset="-120"/>
              </a:rPr>
              <a:t>虔敬</a:t>
            </a:r>
            <a:r>
              <a:rPr lang="zh-TW" altLang="en-US" sz="3800" dirty="0">
                <a:ea typeface="華康粗黑體" panose="020B0709000000000000" pitchFamily="49" charset="-120"/>
              </a:rPr>
              <a:t>地在今世生活</a:t>
            </a:r>
            <a:r>
              <a:rPr lang="en-US" altLang="zh-TW" sz="3800" dirty="0">
                <a:ea typeface="華康粗黑體" panose="020B0709000000000000" pitchFamily="49" charset="-120"/>
              </a:rPr>
              <a:t>.</a:t>
            </a:r>
            <a:r>
              <a:rPr lang="zh-TW" altLang="en-US" sz="3800" dirty="0">
                <a:ea typeface="華康粗黑體" panose="020B0709000000000000" pitchFamily="49" charset="-120"/>
              </a:rPr>
              <a:t>他救了我們</a:t>
            </a:r>
            <a:r>
              <a:rPr lang="en-US" altLang="zh-TW" sz="3800" dirty="0">
                <a:ea typeface="華康粗黑體" panose="020B0709000000000000" pitchFamily="49" charset="-120"/>
              </a:rPr>
              <a:t>,</a:t>
            </a:r>
            <a:r>
              <a:rPr lang="zh-TW" altLang="en-US" sz="3800" dirty="0">
                <a:ea typeface="華康粗黑體" panose="020B0709000000000000" pitchFamily="49" charset="-120"/>
              </a:rPr>
              <a:t>並不是由於我們本著義德所立的功勞</a:t>
            </a:r>
            <a:r>
              <a:rPr lang="en-US" altLang="zh-TW" sz="3800" dirty="0">
                <a:ea typeface="華康粗黑體" panose="020B0709000000000000" pitchFamily="49" charset="-120"/>
              </a:rPr>
              <a:t>,</a:t>
            </a:r>
            <a:r>
              <a:rPr lang="zh-TW" altLang="en-US" sz="3800" dirty="0">
                <a:ea typeface="華康粗黑體" panose="020B0709000000000000" pitchFamily="49" charset="-120"/>
              </a:rPr>
              <a:t>而是</a:t>
            </a:r>
            <a:r>
              <a:rPr lang="zh-TW" altLang="en-US" sz="3800" dirty="0">
                <a:solidFill>
                  <a:srgbClr val="FF0000"/>
                </a:solidFill>
                <a:ea typeface="華康粗黑體" panose="020B0709000000000000" pitchFamily="49" charset="-120"/>
              </a:rPr>
              <a:t>出於他的憐憫</a:t>
            </a:r>
            <a:r>
              <a:rPr lang="en-US" altLang="zh-TW" sz="3800" dirty="0">
                <a:ea typeface="華康粗黑體" panose="020B07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3800" dirty="0">
                <a:ea typeface="華康粗黑體" panose="020B0709000000000000" pitchFamily="49" charset="-120"/>
              </a:rPr>
              <a:t>天開了</a:t>
            </a:r>
            <a:r>
              <a:rPr lang="en-US" altLang="zh-TW" sz="3800" dirty="0">
                <a:ea typeface="華康粗黑體" panose="020B0709000000000000" pitchFamily="49" charset="-120"/>
              </a:rPr>
              <a:t>;</a:t>
            </a:r>
            <a:r>
              <a:rPr lang="zh-TW" altLang="en-US" sz="3800" dirty="0">
                <a:ea typeface="華康粗黑體" panose="020B0709000000000000" pitchFamily="49" charset="-120"/>
              </a:rPr>
              <a:t>聖神如同鴿子</a:t>
            </a:r>
            <a:r>
              <a:rPr lang="en-US" altLang="zh-TW" sz="3800" dirty="0">
                <a:ea typeface="華康粗黑體" panose="020B0709000000000000" pitchFamily="49" charset="-120"/>
              </a:rPr>
              <a:t>,</a:t>
            </a:r>
            <a:r>
              <a:rPr lang="zh-TW" altLang="en-US" sz="3800" dirty="0">
                <a:ea typeface="華康粗黑體" panose="020B0709000000000000" pitchFamily="49" charset="-120"/>
              </a:rPr>
              <a:t>降在他上邊</a:t>
            </a:r>
            <a:r>
              <a:rPr lang="en-US" altLang="zh-TW" sz="3800" dirty="0">
                <a:ea typeface="華康粗黑體" panose="020B0709000000000000" pitchFamily="49" charset="-120"/>
              </a:rPr>
              <a:t>;</a:t>
            </a:r>
            <a:r>
              <a:rPr lang="zh-TW" altLang="en-US" sz="3800" dirty="0">
                <a:ea typeface="華康粗黑體" panose="020B0709000000000000" pitchFamily="49" charset="-120"/>
              </a:rPr>
              <a:t>並有聲音從天上說</a:t>
            </a:r>
            <a:r>
              <a:rPr lang="en-US" altLang="zh-TW" sz="3800" dirty="0">
                <a:ea typeface="華康粗黑體" panose="020B0709000000000000" pitchFamily="49" charset="-120"/>
              </a:rPr>
              <a:t>:</a:t>
            </a:r>
            <a:r>
              <a:rPr lang="zh-TW" altLang="en-US" sz="3800" dirty="0">
                <a:ea typeface="華康粗黑體" panose="020B0709000000000000" pitchFamily="49" charset="-120"/>
              </a:rPr>
              <a:t>你是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我的愛子</a:t>
            </a:r>
            <a:r>
              <a:rPr lang="en-US" altLang="zh-TW" sz="3800" dirty="0">
                <a:ea typeface="華康粗黑體" panose="020B0709000000000000" pitchFamily="49" charset="-120"/>
              </a:rPr>
              <a:t>,</a:t>
            </a:r>
            <a:r>
              <a:rPr lang="zh-TW" altLang="en-US" sz="3800" dirty="0">
                <a:ea typeface="華康粗黑體" panose="020B0709000000000000" pitchFamily="49" charset="-120"/>
              </a:rPr>
              <a:t>我因你而喜悅</a:t>
            </a:r>
            <a:r>
              <a:rPr lang="en-US" altLang="zh-TW" sz="3800" dirty="0">
                <a:ea typeface="華康粗黑體" panose="020B0709000000000000" pitchFamily="49" charset="-120"/>
              </a:rPr>
              <a:t>.</a:t>
            </a:r>
            <a:endParaRPr lang="zh-TW" altLang="en-US" sz="3800" dirty="0"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19305"/>
          </a:xfrm>
          <a:solidFill>
            <a:schemeClr val="bg1"/>
          </a:solidFill>
        </p:spPr>
        <p:txBody>
          <a:bodyPr/>
          <a:lstStyle/>
          <a:p>
            <a:pPr lvl="0" eaLnBrk="1" hangingPunct="1">
              <a:lnSpc>
                <a:spcPts val="53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你們安慰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安慰我的百姓吧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!</a:t>
            </a:r>
            <a:br>
              <a:rPr lang="en-US" altLang="zh-TW" sz="4000" dirty="0">
                <a:ea typeface="華康正顏楷體W7(P)" panose="03000700000000000000" pitchFamily="66" charset="-120"/>
              </a:rPr>
            </a:br>
            <a:r>
              <a:rPr lang="zh-TW" altLang="en-US" sz="4000" dirty="0">
                <a:ea typeface="華康正顏楷體W7(P)" panose="03000700000000000000" pitchFamily="66" charset="-120"/>
              </a:rPr>
              <a:t>請大聲疾呼</a:t>
            </a:r>
            <a:r>
              <a:rPr lang="en-US" altLang="zh-TW" sz="4000" dirty="0">
                <a:ea typeface="華康正顏楷體W7(P)" panose="03000700000000000000" pitchFamily="66" charset="-120"/>
              </a:rPr>
              <a:t>!</a:t>
            </a:r>
            <a:r>
              <a:rPr lang="zh-TW" altLang="en-US" sz="4000" dirty="0">
                <a:ea typeface="華康正顏楷體W7(P)" panose="03000700000000000000" pitchFamily="66" charset="-120"/>
              </a:rPr>
              <a:t> 不要畏懼</a:t>
            </a:r>
            <a:r>
              <a:rPr lang="en-US" altLang="zh-TW" sz="4000" dirty="0">
                <a:ea typeface="華康正顏楷體W7(P)" panose="03000700000000000000" pitchFamily="66" charset="-120"/>
              </a:rPr>
              <a:t>!</a:t>
            </a:r>
            <a:r>
              <a:rPr lang="zh-TW" altLang="en-US" sz="4000" dirty="0">
                <a:ea typeface="華康正顏楷體W7(P)" panose="03000700000000000000" pitchFamily="66" charset="-120"/>
              </a:rPr>
              <a:t> 你們的天主來了</a:t>
            </a:r>
            <a:r>
              <a:rPr lang="en-US" altLang="zh-TW" sz="4000" dirty="0">
                <a:ea typeface="華康正顏楷體W7(P)" panose="03000700000000000000" pitchFamily="66" charset="-120"/>
              </a:rPr>
              <a:t>! </a:t>
            </a:r>
            <a:r>
              <a:rPr lang="zh-TW" altLang="en-US" sz="4000" dirty="0">
                <a:ea typeface="華康正顏楷體W7(P)" panose="03000700000000000000" pitchFamily="66" charset="-120"/>
              </a:rPr>
              <a:t>他必如牧羊人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牧放自己的羊群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 把牠們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抱在自己的懷中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lnSpc>
                <a:spcPts val="5300"/>
              </a:lnSpc>
              <a:spcBef>
                <a:spcPct val="0"/>
              </a:spcBef>
              <a:spcAft>
                <a:spcPts val="1200"/>
              </a:spcAft>
              <a:buNone/>
            </a:pPr>
            <a:endParaRPr lang="en-US" altLang="zh-TW" sz="4000" dirty="0">
              <a:ea typeface="華康儷中黑" panose="020B0509000000000000" pitchFamily="49" charset="-120"/>
            </a:endParaRPr>
          </a:p>
          <a:p>
            <a:pPr lvl="0" eaLnBrk="1" hangingPunct="1">
              <a:lnSpc>
                <a:spcPts val="5300"/>
              </a:lnSpc>
              <a:spcBef>
                <a:spcPct val="0"/>
              </a:spcBef>
              <a:spcAft>
                <a:spcPts val="1200"/>
              </a:spcAft>
              <a:buNone/>
            </a:pPr>
            <a:endParaRPr lang="en-US" altLang="zh-TW" sz="4000" dirty="0">
              <a:ea typeface="華康儷中黑" panose="020B0509000000000000" pitchFamily="49" charset="-120"/>
            </a:endParaRPr>
          </a:p>
          <a:p>
            <a:pPr lvl="0" eaLnBrk="1" hangingPunct="1">
              <a:lnSpc>
                <a:spcPts val="53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天主是我們的安慰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叫我們不要畏懼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因為祂要把我們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抱在自己的懷中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他愛我們多過我們愛我們自己</a:t>
            </a:r>
            <a:r>
              <a:rPr lang="en-US" altLang="zh-TW" sz="4000" dirty="0">
                <a:ea typeface="華康儷中黑" panose="020B0509000000000000" pitchFamily="49" charset="-120"/>
              </a:rPr>
              <a:t>!</a:t>
            </a:r>
            <a:endParaRPr lang="en-US" altLang="zh-TW" sz="3800" dirty="0">
              <a:ea typeface="華康儷中黑" panose="020B0509000000000000" pitchFamily="49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5381843-F54E-4578-9DBD-891E4B58FD99}"/>
              </a:ext>
            </a:extLst>
          </p:cNvPr>
          <p:cNvSpPr txBox="1"/>
          <p:nvPr/>
        </p:nvSpPr>
        <p:spPr>
          <a:xfrm>
            <a:off x="683568" y="3307631"/>
            <a:ext cx="6984776" cy="830997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4800" dirty="0"/>
              <a:t>Comfort ye my people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15828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475289"/>
          </a:xfrm>
          <a:solidFill>
            <a:schemeClr val="bg1"/>
          </a:solidFill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要棄絕不虔敬的生活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和世俗的貪慾</a:t>
            </a:r>
            <a:r>
              <a:rPr lang="en-US" altLang="zh-TW" sz="4000" dirty="0"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</a:rPr>
              <a:t>而要有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節制</a:t>
            </a:r>
            <a:r>
              <a:rPr lang="zh-TW" altLang="en-US" sz="4000" dirty="0">
                <a:ea typeface="華康正顏楷體W7(P)" panose="03000700000000000000" pitchFamily="66" charset="-120"/>
              </a:rPr>
              <a:t>地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公正</a:t>
            </a:r>
            <a:r>
              <a:rPr lang="zh-TW" altLang="en-US" sz="4000" dirty="0">
                <a:ea typeface="華康正顏楷體W7(P)" panose="03000700000000000000" pitchFamily="66" charset="-120"/>
              </a:rPr>
              <a:t>地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虔敬</a:t>
            </a:r>
            <a:r>
              <a:rPr lang="zh-TW" altLang="en-US" sz="4000" dirty="0">
                <a:ea typeface="華康正顏楷體W7(P)" panose="03000700000000000000" pitchFamily="66" charset="-120"/>
              </a:rPr>
              <a:t>地在今世生活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ea typeface="華康正顏楷體W7(P)" panose="03000700000000000000" pitchFamily="66" charset="-120"/>
              </a:rPr>
              <a:t>他救了我們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並不是由於我們本著義德所立的功勞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而是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出於他的憐憫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粗黑體" panose="020B0709000000000000" pitchFamily="49" charset="-120"/>
              </a:rPr>
              <a:t>我們的得救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不是由於我們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做好事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而是出於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天主的憐憫</a:t>
            </a:r>
            <a:r>
              <a:rPr lang="en-US" altLang="zh-TW" sz="4000" dirty="0">
                <a:ea typeface="華康粗黑體" panose="020B07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粗黑體" panose="020B0709000000000000" pitchFamily="49" charset="-120"/>
              </a:rPr>
              <a:t>但和天主親密相連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心心相印</a:t>
            </a:r>
            <a:r>
              <a:rPr lang="zh-TW" altLang="en-US" sz="4000" dirty="0">
                <a:ea typeface="華康粗黑體" panose="020B0709000000000000" pitchFamily="49" charset="-120"/>
              </a:rPr>
              <a:t>的人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 一定會按天主的旨意做好事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棄絕不虔敬</a:t>
            </a:r>
            <a:r>
              <a:rPr lang="zh-TW" altLang="en-US" sz="4000" dirty="0">
                <a:ea typeface="華康粗黑體" panose="020B0709000000000000" pitchFamily="49" charset="-120"/>
              </a:rPr>
              <a:t>和世俗的貪慾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度</a:t>
            </a:r>
            <a:r>
              <a:rPr lang="zh-TW" altLang="en-US" sz="4000" dirty="0">
                <a:highlight>
                  <a:srgbClr val="FFFF00"/>
                </a:highlight>
                <a:ea typeface="華康粗黑體" panose="020B0709000000000000" pitchFamily="49" charset="-120"/>
              </a:rPr>
              <a:t>節制</a:t>
            </a:r>
            <a:r>
              <a:rPr lang="en-US" altLang="zh-TW" sz="4000" dirty="0">
                <a:highlight>
                  <a:srgbClr val="FFFF00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粗黑體" panose="020B0709000000000000" pitchFamily="49" charset="-120"/>
              </a:rPr>
              <a:t>公正</a:t>
            </a:r>
            <a:r>
              <a:rPr lang="en-US" altLang="zh-TW" sz="4000" dirty="0">
                <a:highlight>
                  <a:srgbClr val="FFFF00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粗黑體" panose="020B0709000000000000" pitchFamily="49" charset="-120"/>
              </a:rPr>
              <a:t>虔敬</a:t>
            </a:r>
            <a:r>
              <a:rPr lang="zh-TW" altLang="en-US" sz="4000" dirty="0">
                <a:ea typeface="華康粗黑體" panose="020B0709000000000000" pitchFamily="49" charset="-120"/>
              </a:rPr>
              <a:t>的生活</a:t>
            </a:r>
            <a:endParaRPr lang="en-US" altLang="zh-TW" sz="4000" dirty="0"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590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endSnd/>
        </p:sndAc>
      </p:transition>
    </mc:Choice>
    <mc:Fallback xmlns="">
      <p:transition spd="slow"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475289"/>
          </a:xfrm>
          <a:solidFill>
            <a:schemeClr val="bg1"/>
          </a:solidFill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3800" dirty="0">
                <a:ea typeface="華康正顏楷體W7(P)" panose="03000700000000000000" pitchFamily="66" charset="-120"/>
              </a:rPr>
              <a:t>天開了</a:t>
            </a:r>
            <a:r>
              <a:rPr lang="en-US" altLang="zh-TW" sz="3800" dirty="0">
                <a:ea typeface="華康正顏楷體W7(P)" panose="03000700000000000000" pitchFamily="66" charset="-120"/>
              </a:rPr>
              <a:t>;</a:t>
            </a:r>
            <a:r>
              <a:rPr lang="zh-TW" altLang="en-US" sz="3800" dirty="0">
                <a:ea typeface="華康正顏楷體W7(P)" panose="03000700000000000000" pitchFamily="66" charset="-120"/>
              </a:rPr>
              <a:t>聖神如同鴿子</a:t>
            </a:r>
            <a:r>
              <a:rPr lang="en-US" altLang="zh-TW" sz="3800" dirty="0">
                <a:ea typeface="華康正顏楷體W7(P)" panose="03000700000000000000" pitchFamily="66" charset="-120"/>
              </a:rPr>
              <a:t>,</a:t>
            </a:r>
            <a:r>
              <a:rPr lang="zh-TW" altLang="en-US" sz="3800" dirty="0">
                <a:ea typeface="華康正顏楷體W7(P)" panose="03000700000000000000" pitchFamily="66" charset="-120"/>
              </a:rPr>
              <a:t>降在他上邊</a:t>
            </a:r>
            <a:r>
              <a:rPr lang="en-US" altLang="zh-TW" sz="3800" dirty="0">
                <a:ea typeface="華康正顏楷體W7(P)" panose="03000700000000000000" pitchFamily="66" charset="-120"/>
              </a:rPr>
              <a:t>;</a:t>
            </a:r>
            <a:r>
              <a:rPr lang="zh-TW" altLang="en-US" sz="3800" dirty="0">
                <a:ea typeface="華康正顏楷體W7(P)" panose="03000700000000000000" pitchFamily="66" charset="-120"/>
              </a:rPr>
              <a:t>並有聲音從天上說</a:t>
            </a:r>
            <a:r>
              <a:rPr lang="en-US" altLang="zh-TW" sz="3800" dirty="0">
                <a:ea typeface="華康正顏楷體W7(P)" panose="03000700000000000000" pitchFamily="66" charset="-120"/>
              </a:rPr>
              <a:t>:</a:t>
            </a:r>
            <a:r>
              <a:rPr lang="zh-TW" altLang="en-US" sz="3800" dirty="0">
                <a:ea typeface="華康正顏楷體W7(P)" panose="03000700000000000000" pitchFamily="66" charset="-120"/>
              </a:rPr>
              <a:t>你是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我的愛子</a:t>
            </a:r>
            <a:r>
              <a:rPr lang="en-US" altLang="zh-TW" sz="3800" dirty="0">
                <a:ea typeface="華康正顏楷體W7(P)" panose="03000700000000000000" pitchFamily="66" charset="-120"/>
              </a:rPr>
              <a:t>,</a:t>
            </a:r>
            <a:r>
              <a:rPr lang="zh-TW" altLang="en-US" sz="3800" dirty="0">
                <a:ea typeface="華康正顏楷體W7(P)" panose="03000700000000000000" pitchFamily="66" charset="-120"/>
              </a:rPr>
              <a:t>我因你而喜悅</a:t>
            </a:r>
            <a:r>
              <a:rPr lang="en-US" altLang="zh-TW" sz="38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粗黑體" panose="020B0709000000000000" pitchFamily="49" charset="-120"/>
              </a:rPr>
              <a:t>中國文化講老吾老以及人之老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幼吾幼以及人之幼</a:t>
            </a:r>
            <a:r>
              <a:rPr lang="en-US" altLang="zh-TW" sz="4000" dirty="0">
                <a:ea typeface="華康粗黑體" panose="020B0709000000000000" pitchFamily="49" charset="-120"/>
              </a:rPr>
              <a:t>.</a:t>
            </a:r>
            <a:r>
              <a:rPr lang="zh-TW" altLang="en-US" sz="4000" dirty="0">
                <a:ea typeface="華康粗黑體" panose="020B0709000000000000" pitchFamily="49" charset="-120"/>
              </a:rPr>
              <a:t>天主既向耶穌說「你是我的愛子」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同時也必會向我們每一個人說：「你是我的愛子」</a:t>
            </a:r>
            <a:r>
              <a:rPr lang="en-US" altLang="zh-TW" sz="4000" dirty="0">
                <a:ea typeface="華康粗黑體" panose="020B0709000000000000" pitchFamily="49" charset="-120"/>
              </a:rPr>
              <a:t>: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zh-TW" sz="4000" dirty="0">
                <a:ea typeface="華康粗黑體" panose="020B0709000000000000" pitchFamily="49" charset="-120"/>
                <a:sym typeface="Wingdings" panose="05000000000000000000" pitchFamily="2" charset="2"/>
              </a:rPr>
              <a:t>   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Reciprocity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互惠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/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互換</a:t>
            </a:r>
            <a:endParaRPr lang="en-US" altLang="zh-TW" sz="4000" dirty="0">
              <a:solidFill>
                <a:srgbClr val="FF0000"/>
              </a:solidFill>
              <a:highlight>
                <a:srgbClr val="FFFF00"/>
              </a:highlight>
              <a:ea typeface="華康粗黑體" panose="020B07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粗黑體" panose="020B0709000000000000" pitchFamily="49" charset="-120"/>
              </a:rPr>
              <a:t>我們是否也應愛主愛人愛物愛親愛仇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以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</a:rPr>
              <a:t>令天主「因我而喜悅」</a:t>
            </a:r>
            <a:r>
              <a:rPr lang="zh-TW" altLang="en-US" sz="4000" dirty="0">
                <a:ea typeface="華康粗黑體" panose="020B0709000000000000" pitchFamily="49" charset="-120"/>
              </a:rPr>
              <a:t>呢</a:t>
            </a:r>
            <a:r>
              <a:rPr lang="en-US" altLang="zh-TW" sz="4000" dirty="0">
                <a:ea typeface="華康粗黑體" panose="020B0709000000000000" pitchFamily="49" charset="-120"/>
              </a:rPr>
              <a:t>?</a:t>
            </a:r>
            <a:endParaRPr lang="zh-TW" altLang="en-US" sz="4000" dirty="0"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838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典型的愛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陸游愛國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愛人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愛貓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這是否在愛天主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?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哪裡有天主</a:t>
            </a:r>
            <a:r>
              <a:rPr lang="en-US" altLang="zh-TW" sz="4400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, </a:t>
            </a:r>
            <a:r>
              <a:rPr lang="zh-TW" altLang="en-US" sz="4400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那裡就有愛</a:t>
            </a:r>
            <a:endParaRPr lang="en-US" altLang="zh-TW" sz="4400" dirty="0">
              <a:solidFill>
                <a:srgbClr val="0000FF"/>
              </a:solidFill>
              <a:highlight>
                <a:srgbClr val="FFFF00"/>
              </a:highlight>
              <a:latin typeface="Calibri" panose="020F0502020204030204" pitchFamily="34" charset="0"/>
              <a:ea typeface="華康儷中宋(P)" panose="02020500000000000000" pitchFamily="18" charset="-12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哪裡有愛</a:t>
            </a:r>
            <a:r>
              <a:rPr lang="en-US" altLang="zh-TW" sz="4400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, </a:t>
            </a:r>
            <a:r>
              <a:rPr lang="zh-TW" altLang="en-US" sz="4400" dirty="0">
                <a:solidFill>
                  <a:srgbClr val="0000FF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那裡就有天主</a:t>
            </a:r>
            <a:endParaRPr lang="en-US" altLang="zh-TW" sz="4400" dirty="0">
              <a:solidFill>
                <a:srgbClr val="0000FF"/>
              </a:solidFill>
              <a:highlight>
                <a:srgbClr val="FFFF00"/>
              </a:highlight>
              <a:latin typeface="Calibri" panose="020F0502020204030204" pitchFamily="34" charset="0"/>
              <a:ea typeface="華康儷中宋(P)" panose="02020500000000000000" pitchFamily="18" charset="-12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先說陸游愛貓</a:t>
            </a:r>
            <a:endParaRPr lang="en-US" altLang="zh-TW" sz="3600" dirty="0">
              <a:latin typeface="Calibri" panose="020F0502020204030204" pitchFamily="34" charset="0"/>
              <a:ea typeface="華康儷中宋(P)" panose="020205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裹鹽迎得小狸奴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盡護山房萬卷書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endParaRPr lang="zh-TW" altLang="en-US" sz="40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慚愧家貧薪俸薄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寒無氈坐食無魚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用一包鹽換來一隻小貓咪</a:t>
            </a:r>
            <a:r>
              <a:rPr lang="zh-TW" altLang="en-US" sz="24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狸奴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 牠替我保護書房裡的書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幫助極大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可惜我家貧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收入也太微薄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寒冬沒有給牠氈坐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也無錢給牠買魚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陸游是多麼愛貓啊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!</a:t>
            </a:r>
            <a:endParaRPr lang="zh-TW" altLang="en-US" sz="3600" dirty="0">
              <a:latin typeface="Calibri" panose="020F0502020204030204" pitchFamily="34" charset="0"/>
              <a:ea typeface="華康儷中宋(P)" panose="020205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72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再說陸游愛國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最著名的當然是他的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《</a:t>
            </a: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示兒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》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死去原知萬事空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但悲不見九州同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王師北定中原日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家祭毋忘告乃翁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他到死都只有一個願望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驅逐侵略者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還我太平盛世的江山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這是他一生的努力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.</a:t>
            </a:r>
            <a:endParaRPr lang="en-US" altLang="zh-TW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33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太息重太息</a:t>
            </a:r>
            <a:r>
              <a:rPr lang="en-US" altLang="zh-TW" sz="3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3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吾行無終極</a:t>
            </a:r>
            <a:r>
              <a:rPr lang="en-US" altLang="zh-TW" sz="3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3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平生鐵石心</a:t>
            </a:r>
            <a:r>
              <a:rPr lang="en-US" altLang="zh-TW" sz="3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3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忘家思報國</a:t>
            </a:r>
            <a:r>
              <a:rPr lang="en-US" altLang="zh-TW" sz="3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3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中原久喪亂</a:t>
            </a:r>
            <a:r>
              <a:rPr lang="en-US" altLang="zh-TW" sz="3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3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志士淚橫臆</a:t>
            </a:r>
            <a:r>
              <a:rPr lang="en-US" altLang="zh-TW" sz="3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3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切勿輕書生</a:t>
            </a:r>
            <a:r>
              <a:rPr lang="en-US" altLang="zh-TW" sz="3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3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上馬能擊賊</a:t>
            </a:r>
            <a:r>
              <a:rPr lang="en-US" altLang="zh-TW" sz="3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3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他至死都不忘報國</a:t>
            </a:r>
            <a:r>
              <a:rPr lang="en-US" altLang="zh-TW" sz="3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3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垂暮之年</a:t>
            </a:r>
            <a:r>
              <a:rPr lang="en-US" altLang="zh-TW" sz="33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3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仍想為國家付出</a:t>
            </a:r>
            <a:endParaRPr lang="en-US" altLang="zh-TW" sz="33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破屋已斜猶可住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老牛雖瘠尚能耕 </a:t>
            </a:r>
            <a:r>
              <a:rPr lang="zh-TW" altLang="en-US" sz="2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他像下面那病牛</a:t>
            </a:r>
            <a:endParaRPr lang="en-US" altLang="zh-TW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3600" b="0" i="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耕犁千畝實千箱</a:t>
            </a:r>
            <a:r>
              <a:rPr lang="en-US" altLang="zh-TW" sz="3600" b="0" i="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b="0" i="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力盡筋疲誰復傷</a:t>
            </a:r>
            <a:r>
              <a:rPr lang="en-US" altLang="zh-TW" sz="3600" b="0" i="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zh-TW" altLang="en-US" sz="3600" b="0" i="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但得眾生皆</a:t>
            </a:r>
            <a:r>
              <a:rPr lang="zh-TW" altLang="en-US" sz="3600" dirty="0">
                <a:solidFill>
                  <a:srgbClr val="0000FF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溫</a:t>
            </a:r>
            <a:r>
              <a:rPr lang="zh-TW" altLang="en-US" sz="3600" b="0" i="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飽</a:t>
            </a:r>
            <a:r>
              <a:rPr lang="en-US" altLang="zh-TW" sz="3600" b="0" i="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b="0" i="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不辭羸病臥殘陽</a:t>
            </a:r>
            <a:r>
              <a:rPr lang="en-US" altLang="zh-TW" sz="3600" b="0" i="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en-US" sz="3300" dirty="0">
              <a:solidFill>
                <a:srgbClr val="0000FF"/>
              </a:solidFill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10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再說陸游的愛情生活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像極了歐陽修說的</a:t>
            </a:r>
            <a:endParaRPr lang="en-US" altLang="zh-TW" sz="3600" dirty="0">
              <a:latin typeface="Calibri" panose="020F0502020204030204" pitchFamily="34" charset="0"/>
              <a:ea typeface="華康儷中宋(P)" panose="020205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人生自是有</a:t>
            </a:r>
            <a:r>
              <a:rPr lang="zh-TW" altLang="en-US" sz="3600" dirty="0">
                <a:solidFill>
                  <a:srgbClr val="0000FF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情癡</a:t>
            </a:r>
            <a:r>
              <a:rPr lang="en-US" altLang="zh-TW" sz="36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此事不關風與月</a:t>
            </a:r>
            <a:endParaRPr lang="en-US" altLang="zh-TW" sz="3600" dirty="0">
              <a:solidFill>
                <a:srgbClr val="0000FF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他</a:t>
            </a:r>
            <a:r>
              <a:rPr lang="en-US" altLang="zh-TW" dirty="0">
                <a:solidFill>
                  <a:srgbClr val="FF0000"/>
                </a:solidFill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20</a:t>
            </a: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歲時</a:t>
            </a:r>
            <a:r>
              <a:rPr lang="en-US" altLang="zh-TW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曾有十分美滿的婚姻</a:t>
            </a:r>
            <a:r>
              <a:rPr lang="en-US" altLang="zh-TW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不幸被迫離異</a:t>
            </a:r>
            <a:r>
              <a:rPr lang="en-US" altLang="zh-TW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但陸游卻對愛人一直懷念不忘</a:t>
            </a:r>
            <a:r>
              <a:rPr lang="en-US" altLang="zh-TW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直至</a:t>
            </a:r>
            <a:r>
              <a:rPr lang="en-US" altLang="zh-TW" dirty="0">
                <a:solidFill>
                  <a:srgbClr val="FF0000"/>
                </a:solidFill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85</a:t>
            </a: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歲去世前一年</a:t>
            </a:r>
            <a:r>
              <a:rPr lang="en-US" altLang="zh-TW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br>
              <a:rPr lang="en-US" altLang="zh-TW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</a:b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還寫下他對愛人刻骨銘心的思念</a:t>
            </a:r>
            <a:r>
              <a:rPr lang="en-US" altLang="zh-TW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也信美人終作土</a:t>
            </a:r>
            <a:r>
              <a:rPr lang="en-US" altLang="zh-TW" sz="36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不堪幽夢太匆匆</a:t>
            </a:r>
            <a:r>
              <a:rPr lang="en-US" altLang="zh-TW" sz="2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.(</a:t>
            </a:r>
            <a:r>
              <a:rPr lang="zh-TW" altLang="en-US" sz="2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陸游</a:t>
            </a:r>
            <a:r>
              <a:rPr lang="en-US" altLang="zh-TW" sz="2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84</a:t>
            </a:r>
            <a:r>
              <a:rPr lang="zh-TW" altLang="en-US" sz="2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歲</a:t>
            </a:r>
            <a:r>
              <a:rPr lang="en-US" altLang="zh-TW" sz="2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我也知道你終會香消玉殞</a:t>
            </a:r>
            <a:r>
              <a:rPr lang="en-US" altLang="zh-TW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但你叫我如何能忍受這美好的夢去的那麼匆忙呢</a:t>
            </a:r>
            <a:r>
              <a:rPr lang="en-US" altLang="zh-TW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!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4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這讓我想起了我對楊鳴章主教積勞成疾的感嘆</a:t>
            </a:r>
            <a:r>
              <a:rPr lang="en-US" altLang="zh-TW" sz="34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:</a:t>
            </a:r>
          </a:p>
          <a:p>
            <a:pPr marL="87313" algn="l">
              <a:spcBef>
                <a:spcPts val="0"/>
              </a:spcBef>
            </a:pPr>
            <a:r>
              <a:rPr lang="zh-TW" altLang="en-US" sz="36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善牧持家愛意濃</a:t>
            </a:r>
            <a:r>
              <a:rPr lang="en-US" altLang="zh-TW" sz="36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為民為教鞠盡躬</a:t>
            </a:r>
            <a:r>
              <a:rPr lang="en-US" altLang="zh-TW" sz="36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</a:p>
          <a:p>
            <a:pPr marL="87313" algn="l">
              <a:spcBef>
                <a:spcPts val="0"/>
              </a:spcBef>
            </a:pPr>
            <a:r>
              <a:rPr lang="zh-TW" altLang="en-US" sz="36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得失從來皆夢幻</a:t>
            </a:r>
            <a:r>
              <a:rPr lang="en-US" altLang="zh-TW" sz="36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始知生命太匆匆</a:t>
            </a:r>
            <a:r>
              <a:rPr lang="en-US" altLang="zh-TW" sz="36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endParaRPr lang="zh-TW" altLang="en-US" sz="3600" dirty="0">
              <a:latin typeface="Calibri" panose="020F0502020204030204" pitchFamily="34" charset="0"/>
              <a:ea typeface="華康儷中宋(P)" panose="02020500000000000000" pitchFamily="18" charset="-120"/>
              <a:cs typeface="Calibri" panose="020F0502020204030204" pitchFamily="34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87BC079-FBFB-4FF6-B3B0-98862B97993F}"/>
              </a:ext>
            </a:extLst>
          </p:cNvPr>
          <p:cNvSpPr txBox="1"/>
          <p:nvPr/>
        </p:nvSpPr>
        <p:spPr>
          <a:xfrm>
            <a:off x="6915606" y="5334307"/>
            <a:ext cx="2048882" cy="83099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華康魏碑體(P)" panose="03000700000000000000" pitchFamily="66" charset="-120"/>
                <a:ea typeface="華康魏碑體(P)" panose="03000700000000000000" pitchFamily="66" charset="-120"/>
              </a:rPr>
              <a:t>曾有人在我面前痛罵楊主教</a:t>
            </a:r>
          </a:p>
        </p:txBody>
      </p:sp>
    </p:spTree>
    <p:extLst>
      <p:ext uri="{BB962C8B-B14F-4D97-AF65-F5344CB8AC3E}">
        <p14:creationId xmlns:p14="http://schemas.microsoft.com/office/powerpoint/2010/main" val="148154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陸游最為人稱道的</a:t>
            </a:r>
            <a:r>
              <a:rPr lang="en-US" altLang="zh-TW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當然是他的</a:t>
            </a:r>
            <a:endParaRPr lang="en-US" altLang="zh-TW" sz="4000" dirty="0">
              <a:latin typeface="Calibri" panose="020F0502020204030204" pitchFamily="34" charset="0"/>
              <a:ea typeface="華康儷中宋(P)" panose="020205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《</a:t>
            </a:r>
            <a:r>
              <a:rPr lang="zh-TW" altLang="en-US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釵頭鳳</a:t>
            </a:r>
            <a:r>
              <a:rPr lang="en-US" altLang="zh-TW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》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東風惡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 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歡情薄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 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山盟雖在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 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錦書難託</a:t>
            </a:r>
            <a:endParaRPr lang="en-US" altLang="zh-TW" sz="40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可惡的東風吹薄了我們的濃情</a:t>
            </a:r>
            <a:r>
              <a:rPr lang="en-US" altLang="zh-TW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即使曾經山盟海誓</a:t>
            </a:r>
            <a:r>
              <a:rPr lang="en-US" altLang="zh-TW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現在卻連書信也很難寄給你</a:t>
            </a:r>
            <a:r>
              <a:rPr lang="en-US" altLang="zh-TW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br>
              <a:rPr lang="en-US" altLang="zh-TW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</a:br>
            <a:r>
              <a:rPr lang="zh-TW" altLang="en-US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更遑論交到你手中</a:t>
            </a:r>
            <a:r>
              <a:rPr lang="en-US" altLang="zh-TW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喚回四十三年夢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燈暗無人說斷腸</a:t>
            </a:r>
            <a:endParaRPr lang="en-US" altLang="zh-TW" sz="40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63</a:t>
            </a:r>
            <a:r>
              <a:rPr lang="zh-TW" altLang="en-US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歲時</a:t>
            </a:r>
            <a:r>
              <a:rPr lang="en-US" altLang="zh-TW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陸游枕著愛人唐婉送的菊花枕</a:t>
            </a:r>
            <a:r>
              <a:rPr lang="en-US" altLang="zh-TW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枕了足足四十三年</a:t>
            </a:r>
            <a:r>
              <a:rPr lang="en-US" altLang="zh-TW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也做了整整</a:t>
            </a:r>
            <a:endParaRPr lang="en-US" altLang="zh-TW" sz="4000" dirty="0">
              <a:latin typeface="Calibri" panose="020F0502020204030204" pitchFamily="34" charset="0"/>
              <a:ea typeface="華康儷中宋(P)" panose="020205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四十三年的斷腸夢</a:t>
            </a:r>
            <a:r>
              <a:rPr lang="en-US" altLang="zh-TW" sz="40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.</a:t>
            </a:r>
            <a:endParaRPr lang="zh-TW" altLang="en-US" sz="40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34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但令人最感淒惋欲絕的應是下面兩首詩</a:t>
            </a:r>
            <a:r>
              <a:rPr lang="en-US" altLang="zh-TW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這時陸游已經</a:t>
            </a:r>
            <a:r>
              <a:rPr lang="en-US" altLang="zh-TW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75</a:t>
            </a:r>
            <a:r>
              <a:rPr lang="zh-TW" altLang="en-US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歲</a:t>
            </a:r>
            <a:endParaRPr lang="en-US" altLang="zh-TW" dirty="0">
              <a:latin typeface="Calibri" panose="020F0502020204030204" pitchFamily="34" charset="0"/>
              <a:ea typeface="華康儷中宋(P)" panose="020205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CN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城上斜陽畫角哀</a:t>
            </a:r>
            <a:r>
              <a:rPr lang="en-US" altLang="zh-CN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 </a:t>
            </a:r>
            <a:r>
              <a:rPr lang="zh-CN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沈園非復舊池台</a:t>
            </a:r>
            <a:r>
              <a:rPr lang="en-US" altLang="zh-CN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endParaRPr lang="zh-CN" altLang="en-US" sz="38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CN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傷心橋下春波綠</a:t>
            </a:r>
            <a:r>
              <a:rPr lang="en-US" altLang="zh-CN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 </a:t>
            </a:r>
            <a:r>
              <a:rPr lang="zh-CN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曾是驚鴻照影來</a:t>
            </a:r>
            <a:r>
              <a:rPr lang="en-US" altLang="zh-CN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 marL="174625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夕陽下的號角聲如泣如訴</a:t>
            </a:r>
            <a:r>
              <a:rPr lang="en-US" altLang="zh-TW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橋下碧波蕩漾</a:t>
            </a:r>
            <a:r>
              <a:rPr lang="en-US" altLang="zh-TW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故人翩若驚鴻</a:t>
            </a:r>
            <a:r>
              <a:rPr lang="en-US" altLang="zh-TW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 如洛神</a:t>
            </a:r>
            <a:r>
              <a:rPr lang="en-US" altLang="zh-TW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如湘靈</a:t>
            </a:r>
            <a:r>
              <a:rPr lang="en-US" altLang="zh-TW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但</a:t>
            </a:r>
            <a:r>
              <a:rPr lang="en-US" altLang="zh-TW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一切都已物是人非</a:t>
            </a:r>
            <a:r>
              <a:rPr lang="en-US" altLang="zh-TW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此情只待成追憶</a:t>
            </a:r>
            <a:r>
              <a:rPr lang="en-US" altLang="zh-TW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此恨綿綿無絕期</a:t>
            </a:r>
            <a:r>
              <a:rPr lang="en-US" altLang="zh-TW" sz="3600" dirty="0">
                <a:latin typeface="華康儷中宋(P)" panose="02020500000000000000" pitchFamily="18" charset="-120"/>
                <a:ea typeface="華康儷中宋(P)" panose="02020500000000000000" pitchFamily="18" charset="-120"/>
                <a:cs typeface="Calibri" panose="020F0502020204030204" pitchFamily="34" charset="0"/>
              </a:rPr>
              <a:t>.</a:t>
            </a:r>
            <a:endParaRPr lang="en-US" altLang="zh-CN" sz="3600" dirty="0">
              <a:latin typeface="華康儷中宋(P)" panose="02020500000000000000" pitchFamily="18" charset="-120"/>
              <a:ea typeface="華康儷中宋(P)" panose="02020500000000000000" pitchFamily="18" charset="-120"/>
              <a:cs typeface="Calibri" panose="020F0502020204030204" pitchFamily="34" charset="0"/>
            </a:endParaRPr>
          </a:p>
          <a:p>
            <a:pPr marL="631825" indent="-631825">
              <a:spcBef>
                <a:spcPts val="0"/>
              </a:spcBef>
            </a:pPr>
            <a:r>
              <a:rPr lang="zh-CN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夢斷香消四十年</a:t>
            </a:r>
            <a:r>
              <a:rPr lang="en-US" altLang="zh-CN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 </a:t>
            </a:r>
            <a:r>
              <a:rPr lang="zh-CN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沈園柳老不吹綿</a:t>
            </a:r>
            <a:r>
              <a:rPr lang="en-US" altLang="zh-CN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</a:p>
          <a:p>
            <a:pPr marL="631825" indent="-631825">
              <a:spcBef>
                <a:spcPts val="0"/>
              </a:spcBef>
            </a:pPr>
            <a:r>
              <a:rPr lang="zh-CN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此身行作稽山土</a:t>
            </a:r>
            <a:r>
              <a:rPr lang="en-US" altLang="zh-CN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 </a:t>
            </a:r>
            <a:r>
              <a:rPr lang="zh-CN" altLang="en-US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猶吊遺踪一泫然</a:t>
            </a:r>
            <a:r>
              <a:rPr lang="en-US" altLang="zh-CN" sz="3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 marL="174625" algn="l">
              <a:spcBef>
                <a:spcPts val="0"/>
              </a:spcBef>
            </a:pPr>
            <a:r>
              <a:rPr lang="zh-CN" altLang="en-US" b="0" i="0" dirty="0">
                <a:solidFill>
                  <a:srgbClr val="2F2F2F"/>
                </a:solidFill>
                <a:effectLst/>
                <a:latin typeface="華康儷中宋(P)" panose="02020500000000000000" pitchFamily="18" charset="-120"/>
                <a:ea typeface="華康儷中宋(P)" panose="02020500000000000000" pitchFamily="18" charset="-120"/>
              </a:rPr>
              <a:t>她香消玉殞已四十年</a:t>
            </a:r>
            <a:r>
              <a:rPr lang="en-US" altLang="zh-CN" dirty="0">
                <a:solidFill>
                  <a:srgbClr val="2F2F2F"/>
                </a:solidFill>
                <a:latin typeface="華康儷中宋(P)" panose="02020500000000000000" pitchFamily="18" charset="-120"/>
                <a:ea typeface="華康儷中宋(P)" panose="02020500000000000000" pitchFamily="18" charset="-120"/>
              </a:rPr>
              <a:t>,</a:t>
            </a:r>
            <a:r>
              <a:rPr lang="zh-CN" altLang="en-US" b="0" i="0" dirty="0">
                <a:solidFill>
                  <a:srgbClr val="2F2F2F"/>
                </a:solidFill>
                <a:effectLst/>
                <a:latin typeface="華康儷中宋(P)" panose="02020500000000000000" pitchFamily="18" charset="-120"/>
                <a:ea typeface="華康儷中宋(P)" panose="02020500000000000000" pitchFamily="18" charset="-120"/>
              </a:rPr>
              <a:t>柳樹</a:t>
            </a:r>
            <a:r>
              <a:rPr lang="zh-TW" altLang="en-US" b="0" i="0" dirty="0">
                <a:solidFill>
                  <a:srgbClr val="2F2F2F"/>
                </a:solidFill>
                <a:effectLst/>
                <a:latin typeface="華康儷中宋(P)" panose="02020500000000000000" pitchFamily="18" charset="-120"/>
                <a:ea typeface="華康儷中宋(P)" panose="02020500000000000000" pitchFamily="18" charset="-120"/>
              </a:rPr>
              <a:t>已</a:t>
            </a:r>
            <a:r>
              <a:rPr lang="zh-CN" altLang="en-US" b="0" i="0" dirty="0">
                <a:solidFill>
                  <a:srgbClr val="2F2F2F"/>
                </a:solidFill>
                <a:effectLst/>
                <a:latin typeface="華康儷中宋(P)" panose="02020500000000000000" pitchFamily="18" charset="-120"/>
                <a:ea typeface="華康儷中宋(P)" panose="02020500000000000000" pitchFamily="18" charset="-120"/>
              </a:rPr>
              <a:t>老得不能吐絮吹綿</a:t>
            </a:r>
            <a:r>
              <a:rPr lang="en-US" altLang="zh-CN" b="0" i="0" dirty="0">
                <a:solidFill>
                  <a:srgbClr val="2F2F2F"/>
                </a:solidFill>
                <a:effectLst/>
                <a:latin typeface="華康儷中宋(P)" panose="02020500000000000000" pitchFamily="18" charset="-120"/>
                <a:ea typeface="華康儷中宋(P)" panose="02020500000000000000" pitchFamily="18" charset="-120"/>
              </a:rPr>
              <a:t>;</a:t>
            </a:r>
          </a:p>
          <a:p>
            <a:pPr marL="174625" algn="l">
              <a:spcBef>
                <a:spcPts val="0"/>
              </a:spcBef>
            </a:pPr>
            <a:r>
              <a:rPr lang="zh-CN" altLang="en-US" b="0" i="0" dirty="0">
                <a:solidFill>
                  <a:srgbClr val="2F2F2F"/>
                </a:solidFill>
                <a:effectLst/>
                <a:latin typeface="華康儷中宋(P)" panose="02020500000000000000" pitchFamily="18" charset="-120"/>
                <a:ea typeface="華康儷中宋(P)" panose="02020500000000000000" pitchFamily="18" charset="-120"/>
              </a:rPr>
              <a:t>我眼看要化作一抔黃土</a:t>
            </a:r>
            <a:r>
              <a:rPr lang="en-US" altLang="zh-CN" b="0" i="0" dirty="0">
                <a:solidFill>
                  <a:srgbClr val="2F2F2F"/>
                </a:solidFill>
                <a:effectLst/>
                <a:latin typeface="華康儷中宋(P)" panose="02020500000000000000" pitchFamily="18" charset="-120"/>
                <a:ea typeface="華康儷中宋(P)" panose="02020500000000000000" pitchFamily="18" charset="-120"/>
              </a:rPr>
              <a:t>,</a:t>
            </a:r>
            <a:r>
              <a:rPr lang="zh-CN" altLang="en-US" b="0" i="0" dirty="0">
                <a:solidFill>
                  <a:srgbClr val="2F2F2F"/>
                </a:solidFill>
                <a:effectLst/>
                <a:latin typeface="華康儷中宋(P)" panose="02020500000000000000" pitchFamily="18" charset="-120"/>
                <a:ea typeface="華康儷中宋(P)" panose="02020500000000000000" pitchFamily="18" charset="-120"/>
              </a:rPr>
              <a:t>仍然來此憑吊而潸然</a:t>
            </a:r>
            <a:r>
              <a:rPr lang="zh-TW" altLang="en-US" b="0" i="0" dirty="0">
                <a:solidFill>
                  <a:srgbClr val="2F2F2F"/>
                </a:solidFill>
                <a:effectLst/>
                <a:latin typeface="華康儷中宋(P)" panose="02020500000000000000" pitchFamily="18" charset="-120"/>
                <a:ea typeface="華康儷中宋(P)" panose="02020500000000000000" pitchFamily="18" charset="-120"/>
              </a:rPr>
              <a:t>淚下</a:t>
            </a:r>
            <a:r>
              <a:rPr lang="en-US" altLang="zh-TW" b="0" i="0" dirty="0">
                <a:solidFill>
                  <a:srgbClr val="2F2F2F"/>
                </a:solidFill>
                <a:effectLst/>
                <a:latin typeface="華康儷中宋(P)" panose="02020500000000000000" pitchFamily="18" charset="-120"/>
                <a:ea typeface="華康儷中宋(P)" panose="02020500000000000000" pitchFamily="18" charset="-120"/>
              </a:rPr>
              <a:t>.</a:t>
            </a:r>
            <a:endParaRPr lang="zh-TW" altLang="en-US" dirty="0">
              <a:solidFill>
                <a:srgbClr val="FF0000"/>
              </a:solidFill>
              <a:latin typeface="華康儷中宋(P)" panose="02020500000000000000" pitchFamily="18" charset="-120"/>
              <a:ea typeface="華康儷中宋(P)" panose="020205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65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這裡說的陸游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他的最大特點是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:</a:t>
            </a:r>
            <a:b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</a:b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他的愛國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愛人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愛貓是不互相排斥的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他十分愛貓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十分愛人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也十分愛國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我們說的愛主愛人比這更高一個層次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我們在主內愛人愛得更濃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並在如此愛人時愛主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如果我們能愛主愛到刻骨銘心</a:t>
            </a:r>
            <a:b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</a:b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也一定能愛人愛到驚天動地</a:t>
            </a:r>
            <a:endParaRPr lang="en-US" altLang="zh-TW" sz="4000" dirty="0">
              <a:solidFill>
                <a:srgbClr val="FF0000"/>
              </a:solidFill>
              <a:highlight>
                <a:srgbClr val="FFFF00"/>
              </a:highlight>
              <a:latin typeface="華康正顏楷體W7(P)" panose="03000700000000000000" pitchFamily="66" charset="-120"/>
              <a:ea typeface="華康正顏楷體W7(P)" panose="03000700000000000000" pitchFamily="66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新年有新願望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基督的受洗也是新使命的開始</a:t>
            </a:r>
            <a:endParaRPr lang="en-US" altLang="zh-TW" sz="3600" dirty="0">
              <a:latin typeface="Calibri" panose="020F0502020204030204" pitchFamily="34" charset="0"/>
              <a:ea typeface="華康儷中宋(P)" panose="020205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希望我們得到天主的安慰</a:t>
            </a:r>
            <a:r>
              <a:rPr lang="en-US" altLang="zh-TW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宋(P)" panose="02020500000000000000" pitchFamily="18" charset="-120"/>
                <a:cs typeface="Calibri" panose="020F0502020204030204" pitchFamily="34" charset="0"/>
              </a:rPr>
              <a:t>也能安慰他人</a:t>
            </a:r>
            <a:endParaRPr lang="en-US" altLang="zh-TW" sz="3600" dirty="0">
              <a:latin typeface="Calibri" panose="020F0502020204030204" pitchFamily="34" charset="0"/>
              <a:ea typeface="華康儷中宋(P)" panose="020205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哪裡有愛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那裡就有天主</a:t>
            </a:r>
          </a:p>
        </p:txBody>
      </p:sp>
    </p:spTree>
    <p:extLst>
      <p:ext uri="{BB962C8B-B14F-4D97-AF65-F5344CB8AC3E}">
        <p14:creationId xmlns:p14="http://schemas.microsoft.com/office/powerpoint/2010/main" val="319966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恭讀依撒意亞先知書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40:1-5,9-11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「你們安慰，安慰我的百姓吧！」你們的天主說。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你們應向耶路撒冷說知心的話，並向她宣告：她的苦役已期滿，她的罪債已清償，因為她為了自己的一切罪過，已由上主手中，承受了雙倍的懲罰。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有一個呼聲喊說：「你們要在曠野，預備上主的道路，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917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今天三段聖經的精華是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你們安慰我的百姓吧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天主必把你抱在自己的懷中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你是我的愛子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我因你而喜悅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聖經充滿愛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essence of today’s three passages from the Bible is: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Comfort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ye my people! God will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embrace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you like lambs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his bosom;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are my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beloved son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whom I am well pleased.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Today’s Bible is filled with love. </a:t>
            </a:r>
          </a:p>
        </p:txBody>
      </p:sp>
    </p:spTree>
    <p:extLst>
      <p:ext uri="{BB962C8B-B14F-4D97-AF65-F5344CB8AC3E}">
        <p14:creationId xmlns:p14="http://schemas.microsoft.com/office/powerpoint/2010/main" val="4246199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陸游是一位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愛國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詩人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但也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愛人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愛貓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ts val="55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這和愛天主有關係嗎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你信</a:t>
            </a:r>
            <a:endParaRPr lang="en-US" altLang="zh-TW" sz="44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55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哪裡有愛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那裡就有天主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」嗎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 You was a poet who loved his 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country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but he also loved 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cats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Is this relevant to loving God? 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truly believe that </a:t>
            </a:r>
          </a:p>
          <a:p>
            <a:pPr>
              <a:spcBef>
                <a:spcPts val="1200"/>
              </a:spcBef>
            </a:pP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zh-TW" sz="4400" b="1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there is love, there is God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”?</a:t>
            </a:r>
          </a:p>
        </p:txBody>
      </p:sp>
    </p:spTree>
    <p:extLst>
      <p:ext uri="{BB962C8B-B14F-4D97-AF65-F5344CB8AC3E}">
        <p14:creationId xmlns:p14="http://schemas.microsoft.com/office/powerpoint/2010/main" val="921694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陸游愛貓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裹鹽迎得小狸奴</a:t>
            </a:r>
            <a:r>
              <a:rPr lang="zh-TW" altLang="en-US" sz="2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貓咪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盡護山房萬卷書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慚愧家貧薪俸薄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寒無氈坐食無魚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」陸游多麼愛貓啊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 You loved cats: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sachet of salt enticed a little kitty home,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 guards the thousands of books in my house on the cragged slope;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poverty is shameful, my salary meager,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Neither a mat in winter nor fish can I give her.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Lu You loved his cat!</a:t>
            </a:r>
          </a:p>
        </p:txBody>
      </p:sp>
    </p:spTree>
    <p:extLst>
      <p:ext uri="{BB962C8B-B14F-4D97-AF65-F5344CB8AC3E}">
        <p14:creationId xmlns:p14="http://schemas.microsoft.com/office/powerpoint/2010/main" val="2699837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陸游愛國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最著名當然是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《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示兒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》: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死去原知萬事空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但悲不見九州同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王師北定中原日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家祭毋忘告乃翁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en-US" sz="40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 You loved his country</a:t>
            </a: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 best known work is a poem ‘To My Son’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death, the finality that all things are but dust,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Yet grief remains, for the nine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states </a:t>
            </a:r>
            <a:r>
              <a:rPr lang="en-US" altLang="zh-TW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(of my country)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not unified as one;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the Central Plains are reclaimed,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Forget not to tell your father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remembrance.</a:t>
            </a:r>
          </a:p>
        </p:txBody>
      </p:sp>
    </p:spTree>
    <p:extLst>
      <p:ext uri="{BB962C8B-B14F-4D97-AF65-F5344CB8AC3E}">
        <p14:creationId xmlns:p14="http://schemas.microsoft.com/office/powerpoint/2010/main" val="3763554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他一生愛國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太息重太息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吾行無終極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平生鐵石心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忘家思報國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中原久喪亂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志士淚橫臆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切勿輕書生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上馬能擊賊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」還我河山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 You loved his country all his life: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Sighs after sighs, no end to the journey I see,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3600" dirty="0" err="1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</a:t>
            </a:r>
            <a:r>
              <a:rPr lang="en-US" altLang="zh-TW" sz="36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 with steely heart I persevere to serve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home but my country;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Long besieged and in chaos, when even patriots cry tears of despondency;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Nonetheless, belittle not the scholars, on horsebacks they will fight the enemy.</a:t>
            </a:r>
          </a:p>
        </p:txBody>
      </p:sp>
    </p:spTree>
    <p:extLst>
      <p:ext uri="{BB962C8B-B14F-4D97-AF65-F5344CB8AC3E}">
        <p14:creationId xmlns:p14="http://schemas.microsoft.com/office/powerpoint/2010/main" val="5328625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垂暮之年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卻說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破屋已斜猶可住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老牛雖瘠尚能耕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」像極了下面的</a:t>
            </a:r>
            <a:r>
              <a:rPr lang="en-US" altLang="zh-TW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《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病牛</a:t>
            </a:r>
            <a:r>
              <a:rPr lang="en-US" altLang="zh-TW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》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6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耕犁千畝實千箱</a:t>
            </a:r>
            <a:r>
              <a:rPr lang="en-US" altLang="zh-TW" sz="36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力盡筋疲誰復傷</a:t>
            </a:r>
            <a:r>
              <a:rPr lang="en-US" altLang="zh-TW" sz="36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      但得眾生皆溫飽</a:t>
            </a:r>
            <a:r>
              <a:rPr lang="en-US" altLang="zh-TW" sz="36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不辭羸病臥殘陽</a:t>
            </a:r>
            <a:r>
              <a:rPr lang="en-US" altLang="zh-TW" sz="36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」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Even in his old age, he said: 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‘A broken house can still be lived in; an old cow, though thin, can still plow.’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This is reminiscent of another poem ‘The Sick Cow’: ‘</a:t>
            </a:r>
            <a:r>
              <a:rPr lang="en-US" altLang="zh-TW" sz="3600" spc="-1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Plowing a thousand acres fills a thousand granaries; When strength is exhausted and muscles are tired, who cares the injured?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spc="-1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long as all are clothed and fed, It matters not that at dusk, I am left sick and dead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.’</a:t>
            </a:r>
          </a:p>
        </p:txBody>
      </p:sp>
    </p:spTree>
    <p:extLst>
      <p:ext uri="{BB962C8B-B14F-4D97-AF65-F5344CB8AC3E}">
        <p14:creationId xmlns:p14="http://schemas.microsoft.com/office/powerpoint/2010/main" val="2549030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再說陸游的愛情生活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歲時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曾有一段美滿婚姻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不幸被迫離異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卻一直懷念曾經深愛過的人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直至</a:t>
            </a:r>
            <a:r>
              <a:rPr lang="en-US" altLang="zh-TW" sz="36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85</a:t>
            </a:r>
            <a:r>
              <a:rPr lang="zh-TW" altLang="en-US" sz="36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歲去世前一年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還流露他刻骨銘心的相思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也信美人終作土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不堪幽夢太匆匆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en-US" sz="36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Let’s return to Lu </a:t>
            </a:r>
            <a:r>
              <a:rPr lang="en-US" altLang="zh-TW" sz="3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You's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life of love again. When he was 20 years old, he had a happy marriage. Though forced to part with the person he had once deeply loved, he cherished the memory. Even </a:t>
            </a:r>
            <a:r>
              <a:rPr lang="en-US" altLang="zh-TW" sz="36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the year before his death at 85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he expressed his profound longing: ‘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too believe that my loved one will eventually turn to dust;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is lamentable how fleeting dreams are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.’</a:t>
            </a:r>
          </a:p>
          <a:p>
            <a:pPr>
              <a:spcBef>
                <a:spcPts val="0"/>
              </a:spcBef>
            </a:pPr>
            <a:endParaRPr lang="zh-TW" altLang="en-US" sz="36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009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這讓我想起</a:t>
            </a:r>
            <a:r>
              <a:rPr lang="zh-TW" altLang="en-US" sz="40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楊鳴章主教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的積勞成疾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「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善牧持家愛意濃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為民為教鞠盡躬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得失從來皆夢幻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始知生命太匆匆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」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reminds me of Bishop Michael Yang’s exhaustion from his labors: ‘</a:t>
            </a:r>
            <a:r>
              <a:rPr lang="en-US" altLang="zh-TW" sz="40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good shepherd manages his family </a:t>
            </a:r>
            <a:r>
              <a:rPr lang="en-US" altLang="zh-TW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(diocese)</a:t>
            </a:r>
            <a:r>
              <a:rPr lang="en-US" altLang="zh-TW" sz="40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with deep love, Dedicating himself fully to his people and the Church; Achievements and setbacks have always been illusions, Yet they help us realize that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life goes in a fleeting moment.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 </a:t>
            </a:r>
          </a:p>
        </p:txBody>
      </p:sp>
    </p:spTree>
    <p:extLst>
      <p:ext uri="{BB962C8B-B14F-4D97-AF65-F5344CB8AC3E}">
        <p14:creationId xmlns:p14="http://schemas.microsoft.com/office/powerpoint/2010/main" val="26228559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63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歲的陸游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枕著愛人唐婉送的</a:t>
            </a:r>
            <a:endParaRPr lang="en-US" altLang="zh-TW" sz="44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菊花枕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感嘆</a:t>
            </a:r>
            <a:endParaRPr lang="en-US" altLang="zh-TW" sz="44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喚回四十三年夢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燈暗無人說斷腸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63 years old, Lu You, resting on the chrysanthemum pillow given to him by his beloved Tang Wan, lamented, 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‘Recalling my dreams of forty-three years ago, Whom could I pour my heart out under the dim light?’</a:t>
            </a:r>
          </a:p>
        </p:txBody>
      </p:sp>
    </p:spTree>
    <p:extLst>
      <p:ext uri="{BB962C8B-B14F-4D97-AF65-F5344CB8AC3E}">
        <p14:creationId xmlns:p14="http://schemas.microsoft.com/office/powerpoint/2010/main" val="28250307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但最令人感傷的是下面這首詩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這時陸游已經</a:t>
            </a:r>
            <a:r>
              <a:rPr lang="en-US" altLang="zh-TW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75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歲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城上斜陽畫角哀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沈園不復舊池台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b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傷心橋下春波綠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曾是驚鴻照影來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」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the most poignant is the following poem, written when Lu You was already 75 years old: 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‘The slanting rays of the sun on the city wall sounds a mournful horn; The Shen Garden is no longer the same pavilion and pond; Under the melancholic bridge, water retains the green of Spring, Yet carries the image of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 beautiful silhouette.’</a:t>
            </a:r>
          </a:p>
        </p:txBody>
      </p:sp>
    </p:spTree>
    <p:extLst>
      <p:ext uri="{BB962C8B-B14F-4D97-AF65-F5344CB8AC3E}">
        <p14:creationId xmlns:p14="http://schemas.microsoft.com/office/powerpoint/2010/main" val="114625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在荒野，為我們的天主修平一條大路！一切深谷要填滿；一切山陵要剷平；隆起的要削為平地；崎嶇的要闢成坦途！上主的光榮要顯示出來；凡有血肉的，都會看見：這是上主親口說的。」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給熙雍傳喜訊的啊！請登上高山！給耶路撒冷報喜訊的啊！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請大聲疾呼！高呼吧！不要畏懼！向猶大各城報告說：你們的天主來了！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夕陽下的號角聲如泣如訴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橋下碧波蕩漾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故人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翩若驚鴻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如湘靈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如洛神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可惜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此情只待成追憶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此恨綿綿無絕期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sound of the horn under the setting sun is like weeping and lamenting; the emerald waves ripple beneath the bridge. Old friends appear like startled swans, like the spirit of Xiang or the goddess of Luo. Unfortunately, this feeling can only be a memory,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the sorrow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lingers on without end.</a:t>
            </a:r>
          </a:p>
        </p:txBody>
      </p:sp>
    </p:spTree>
    <p:extLst>
      <p:ext uri="{BB962C8B-B14F-4D97-AF65-F5344CB8AC3E}">
        <p14:creationId xmlns:p14="http://schemas.microsoft.com/office/powerpoint/2010/main" val="18300205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以上說的陸游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最大特點是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愛國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愛人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愛貓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三者並不互相排斥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如果我們能愛主愛到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刻骨銘心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也一定能愛人愛物愛到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驚天動地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Lu You mentioned above is characterized by his patriotism, love for people, and love for cats; 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these three aspects do not mutually exclude each other. 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the love of God is etched in our hearts, we can certainly love others and all living things with a passion that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shakes the heavens and moves the earth.</a:t>
            </a:r>
          </a:p>
        </p:txBody>
      </p:sp>
    </p:spTree>
    <p:extLst>
      <p:ext uri="{BB962C8B-B14F-4D97-AF65-F5344CB8AC3E}">
        <p14:creationId xmlns:p14="http://schemas.microsoft.com/office/powerpoint/2010/main" val="31844264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7BBCA0E-04C8-4312-9E3B-A9D7F41AA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0629"/>
            <a:ext cx="9144000" cy="661073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新年有新願望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基督受洗也是新使命的開始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希望我們得到天主的安慰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也能安慰他人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哪裡有愛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那裡就有天主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TW" sz="44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New Year brings new wishes, and Christ's baptism marks the beginning of a new mission. May we receive God's comfort and also be a comfort to others; </a:t>
            </a:r>
          </a:p>
          <a:p>
            <a:pPr>
              <a:spcBef>
                <a:spcPts val="0"/>
              </a:spcBef>
            </a:pPr>
            <a:r>
              <a:rPr lang="en-US" altLang="zh-TW" sz="4400" b="1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there is love, there is God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DAB31CF-2E4D-4119-8C00-14CAD6F9D459}"/>
              </a:ext>
            </a:extLst>
          </p:cNvPr>
          <p:cNvSpPr txBox="1"/>
          <p:nvPr/>
        </p:nvSpPr>
        <p:spPr>
          <a:xfrm>
            <a:off x="3131840" y="6291203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7259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吾主上主帶著威能來到；他的手臂獲得了勝利；他的勝利品與他同在；他獲得的酬勞在他面前。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他必如牧羊人，牧放自己的羊群，以自己的手臂集合小羊，把牠們抱在自己的懷中；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溫良地帶領哺乳的母羊。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74136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恭讀聖保祿宗徒致弟鐸書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2:11-14; 3:4-7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親愛的：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天主拯救眾人的恩寵已經出現，教導我們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棄絕不虔敬的生活，和世俗的貪慾；而要有節制地、公正地、虔敬地在今世生活，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期待所希望的幸福，和我們偉大的天主及救主耶穌基督光榮的顯現。他為我們捨棄了自己，是為救贖我們脫離一切罪惡，並洗淨我們，使我們能成為他的選民，叫我們熱心行善。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596336" y="6413266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當我們救主天主的良善，和他對人的慈愛出現時，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他救了我們，並不是由於我們本著義德所立的功勞，而是出於他的憐憫，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藉著聖神所施行重生和更新的洗禮，救了我們。這聖神，是天主藉我們的救主耶穌基督，豐富地傾注在我們身上的，好使我們因他的恩寵成義，本著希望，成為永生的承繼人。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3:15-16,21-22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那時，百姓都在期待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【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默西亞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】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，為此，人人心中推想：或許若翰就是默西亞。若翰便向眾人說：「我固然以水洗你們，但是，比我強的那一位要來，就是解他的鞋帶，我也不配。他要以聖神和火洗你們。」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眾百姓受洗後，耶穌也受了洗；當他祈禱時，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天開了；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聖神藉著一個形象，如同鴿子，降在他上邊；並有聲音從天上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說：「你是我的愛子，我因你而喜悅。」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主受洗節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9600" spc="6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安慰我的百姓</a:t>
            </a:r>
            <a:endParaRPr lang="en-US" altLang="zh-TW" sz="9600" spc="600" dirty="0">
              <a:solidFill>
                <a:srgbClr val="FFFF00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zh-TW" sz="4000" spc="-300" dirty="0">
                <a:solidFill>
                  <a:schemeClr val="bg1"/>
                </a:solidFill>
                <a:ea typeface="華康儷中宋(P)" panose="02020500000000000000" pitchFamily="18" charset="-120"/>
              </a:rPr>
              <a:t>——</a:t>
            </a:r>
            <a:r>
              <a:rPr lang="en-US" altLang="zh-TW" sz="2800" spc="-300" dirty="0">
                <a:solidFill>
                  <a:schemeClr val="bg1"/>
                </a:solidFill>
                <a:ea typeface="華康儷中宋(P)" panose="02020500000000000000" pitchFamily="18" charset="-120"/>
              </a:rPr>
              <a:t> </a:t>
            </a:r>
            <a:r>
              <a:rPr lang="zh-TW" altLang="en-US" sz="4800" dirty="0">
                <a:solidFill>
                  <a:schemeClr val="bg1"/>
                </a:solidFill>
                <a:ea typeface="華康儷中宋(P)" panose="02020500000000000000" pitchFamily="18" charset="-120"/>
              </a:rPr>
              <a:t>哪裡有</a:t>
            </a:r>
            <a:r>
              <a:rPr lang="zh-TW" altLang="en-US" sz="5400" dirty="0">
                <a:solidFill>
                  <a:srgbClr val="00FF00"/>
                </a:solidFill>
                <a:ea typeface="華康儷中宋(P)" panose="02020500000000000000" pitchFamily="18" charset="-120"/>
              </a:rPr>
              <a:t>愛</a:t>
            </a:r>
            <a:r>
              <a:rPr lang="zh-TW" altLang="en-US" sz="4800" dirty="0">
                <a:solidFill>
                  <a:schemeClr val="bg1"/>
                </a:solidFill>
                <a:ea typeface="華康儷中宋(P)" panose="02020500000000000000" pitchFamily="18" charset="-120"/>
              </a:rPr>
              <a:t> 那裡就有</a:t>
            </a:r>
            <a:r>
              <a:rPr lang="zh-TW" altLang="en-US" sz="5400" dirty="0">
                <a:solidFill>
                  <a:srgbClr val="00FF00"/>
                </a:solidFill>
                <a:ea typeface="華康儷中宋(P)" panose="02020500000000000000" pitchFamily="18" charset="-120"/>
              </a:rPr>
              <a:t>天主</a:t>
            </a:r>
            <a:r>
              <a:rPr lang="en-US" altLang="zh-TW" sz="4000" spc="-300" dirty="0">
                <a:solidFill>
                  <a:schemeClr val="bg1"/>
                </a:solidFill>
                <a:ea typeface="華康儷中宋(P)" panose="02020500000000000000" pitchFamily="18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1848657068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32681</TotalTime>
  <Words>3286</Words>
  <Application>Microsoft Office PowerPoint</Application>
  <PresentationFormat>如螢幕大小 (4:3)</PresentationFormat>
  <Paragraphs>187</Paragraphs>
  <Slides>33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33</vt:i4>
      </vt:variant>
    </vt:vector>
  </HeadingPairs>
  <TitlesOfParts>
    <vt:vector size="49" baseType="lpstr">
      <vt:lpstr>華康中黑體</vt:lpstr>
      <vt:lpstr>華康中黑體(P)</vt:lpstr>
      <vt:lpstr>華康正顏楷體W7</vt:lpstr>
      <vt:lpstr>華康正顏楷體W7(P)</vt:lpstr>
      <vt:lpstr>華康粗黑體</vt:lpstr>
      <vt:lpstr>華康魏碑體(P)</vt:lpstr>
      <vt:lpstr>華康儷中宋(P)</vt:lpstr>
      <vt:lpstr>華康儷中黑</vt:lpstr>
      <vt:lpstr>華康儷中黑(P)</vt:lpstr>
      <vt:lpstr>新細明體</vt:lpstr>
      <vt:lpstr>Arial</vt:lpstr>
      <vt:lpstr>Calibri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1751</cp:revision>
  <dcterms:created xsi:type="dcterms:W3CDTF">2006-09-26T01:05:23Z</dcterms:created>
  <dcterms:modified xsi:type="dcterms:W3CDTF">2025-01-06T03:19:08Z</dcterms:modified>
</cp:coreProperties>
</file>